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18288000" cy="10287000"/>
  <p:notesSz cx="6858000" cy="9144000"/>
  <p:embeddedFontLst>
    <p:embeddedFont>
      <p:font typeface="Times New Roman Ultra-Bold" charset="1" panose="02030902070405020303"/>
      <p:regular r:id="rId38"/>
    </p:embeddedFont>
    <p:embeddedFont>
      <p:font typeface="Times New Roman" charset="1" panose="02030502070405020303"/>
      <p:regular r:id="rId39"/>
    </p:embeddedFont>
    <p:embeddedFont>
      <p:font typeface="Times New Roman Bold" charset="1" panose="02030802070405020303"/>
      <p:regular r:id="rId40"/>
    </p:embeddedFont>
    <p:embeddedFont>
      <p:font typeface="Aileron" charset="1" panose="00000500000000000000"/>
      <p:regular r:id="rId41"/>
    </p:embeddedFont>
    <p:embeddedFont>
      <p:font typeface="Aileron Bold" charset="1" panose="0000080000000000000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41881" y="-1601289"/>
            <a:ext cx="20229881" cy="6030976"/>
          </a:xfrm>
          <a:custGeom>
            <a:avLst/>
            <a:gdLst/>
            <a:ahLst/>
            <a:cxnLst/>
            <a:rect r="r" b="b" t="t" l="l"/>
            <a:pathLst>
              <a:path h="6030976" w="20229881">
                <a:moveTo>
                  <a:pt x="0" y="0"/>
                </a:moveTo>
                <a:lnTo>
                  <a:pt x="20229881" y="0"/>
                </a:lnTo>
                <a:lnTo>
                  <a:pt x="20229881" y="6030976"/>
                </a:lnTo>
                <a:lnTo>
                  <a:pt x="0" y="60309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536" r="0" b="-8094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58366" y="0"/>
            <a:ext cx="9658350" cy="10287000"/>
            <a:chOff x="0" y="0"/>
            <a:chExt cx="254376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4376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43763">
                  <a:moveTo>
                    <a:pt x="0" y="0"/>
                  </a:moveTo>
                  <a:lnTo>
                    <a:pt x="2543763" y="0"/>
                  </a:lnTo>
                  <a:lnTo>
                    <a:pt x="25437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41E1B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2543763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4919830" y="6120375"/>
            <a:ext cx="8735422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7015834" y="4352925"/>
            <a:ext cx="4256332" cy="132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59"/>
              </a:lnSpc>
              <a:spcBef>
                <a:spcPct val="0"/>
              </a:spcBef>
            </a:pPr>
            <a:r>
              <a:rPr lang="en-US" b="true" sz="6999">
                <a:solidFill>
                  <a:srgbClr val="FFFFFF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Group - 3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73060" y="6648450"/>
            <a:ext cx="5625515" cy="218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9"/>
              </a:lnSpc>
            </a:pPr>
            <a:r>
              <a:rPr lang="en-US" sz="2499" spc="16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105122508005 - E.Praveena Krishna</a:t>
            </a:r>
          </a:p>
          <a:p>
            <a:pPr algn="l">
              <a:lnSpc>
                <a:spcPts val="3449"/>
              </a:lnSpc>
            </a:pPr>
            <a:r>
              <a:rPr lang="en-US" sz="2499" spc="16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105122508008 - P. Ashritha</a:t>
            </a:r>
          </a:p>
          <a:p>
            <a:pPr algn="l">
              <a:lnSpc>
                <a:spcPts val="3449"/>
              </a:lnSpc>
            </a:pPr>
            <a:r>
              <a:rPr lang="en-US" sz="2499" spc="16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105122508016 - G.Niveditha</a:t>
            </a:r>
          </a:p>
          <a:p>
            <a:pPr algn="l">
              <a:lnSpc>
                <a:spcPts val="3449"/>
              </a:lnSpc>
            </a:pPr>
            <a:r>
              <a:rPr lang="en-US" sz="2499" spc="16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105122508021 - V.Abhinav</a:t>
            </a:r>
          </a:p>
          <a:p>
            <a:pPr algn="l" marL="0" indent="0" lvl="0">
              <a:lnSpc>
                <a:spcPts val="3449"/>
              </a:lnSpc>
              <a:spcBef>
                <a:spcPct val="0"/>
              </a:spcBef>
            </a:pPr>
            <a:r>
              <a:rPr lang="en-US" sz="2499" spc="16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105122508024 - G.Karthik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0644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149472" cy="574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613980" y="3781425"/>
            <a:ext cx="5724712" cy="246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450"/>
              </a:lnSpc>
              <a:spcBef>
                <a:spcPct val="0"/>
              </a:spcBef>
            </a:pPr>
            <a:r>
              <a:rPr lang="en-US" b="true" sz="6750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Exploratory Data Analysis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1028700"/>
            <a:ext cx="8229600" cy="8229600"/>
            <a:chOff x="0" y="0"/>
            <a:chExt cx="3282950" cy="32829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82950" cy="3282950"/>
            </a:xfrm>
            <a:custGeom>
              <a:avLst/>
              <a:gdLst/>
              <a:ahLst/>
              <a:cxnLst/>
              <a:rect r="r" b="b" t="t" l="l"/>
              <a:pathLst>
                <a:path h="3282950" w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3282950"/>
                  </a:lnTo>
                  <a:lnTo>
                    <a:pt x="0" y="3282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333" t="0" r="-13333" b="0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05605" y="298783"/>
            <a:ext cx="17676791" cy="9689434"/>
          </a:xfrm>
          <a:prstGeom prst="rect">
            <a:avLst/>
          </a:prstGeom>
          <a:solidFill>
            <a:srgbClr val="D2D1D9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877826" y="1426348"/>
            <a:ext cx="16532347" cy="7434304"/>
          </a:xfrm>
          <a:custGeom>
            <a:avLst/>
            <a:gdLst/>
            <a:ahLst/>
            <a:cxnLst/>
            <a:rect r="r" b="b" t="t" l="l"/>
            <a:pathLst>
              <a:path h="7434304" w="16532347">
                <a:moveTo>
                  <a:pt x="0" y="0"/>
                </a:moveTo>
                <a:lnTo>
                  <a:pt x="16532348" y="0"/>
                </a:lnTo>
                <a:lnTo>
                  <a:pt x="16532348" y="7434304"/>
                </a:lnTo>
                <a:lnTo>
                  <a:pt x="0" y="74343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886" t="-37365" r="-12119" b="-3675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34180" y="298783"/>
            <a:ext cx="17676791" cy="9689434"/>
          </a:xfrm>
          <a:prstGeom prst="rect">
            <a:avLst/>
          </a:prstGeom>
          <a:solidFill>
            <a:srgbClr val="D2D1D9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662103" y="1641386"/>
            <a:ext cx="17001895" cy="7004228"/>
          </a:xfrm>
          <a:custGeom>
            <a:avLst/>
            <a:gdLst/>
            <a:ahLst/>
            <a:cxnLst/>
            <a:rect r="r" b="b" t="t" l="l"/>
            <a:pathLst>
              <a:path h="7004228" w="17001895">
                <a:moveTo>
                  <a:pt x="0" y="0"/>
                </a:moveTo>
                <a:lnTo>
                  <a:pt x="17001894" y="0"/>
                </a:lnTo>
                <a:lnTo>
                  <a:pt x="17001894" y="7004228"/>
                </a:lnTo>
                <a:lnTo>
                  <a:pt x="0" y="70042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15" t="-40544" r="-10539" b="-10495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05605" y="298783"/>
            <a:ext cx="17676791" cy="9689434"/>
          </a:xfrm>
          <a:prstGeom prst="rect">
            <a:avLst/>
          </a:prstGeom>
          <a:solidFill>
            <a:srgbClr val="D2D1D9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138077" y="1778921"/>
            <a:ext cx="16011847" cy="6729158"/>
          </a:xfrm>
          <a:custGeom>
            <a:avLst/>
            <a:gdLst/>
            <a:ahLst/>
            <a:cxnLst/>
            <a:rect r="r" b="b" t="t" l="l"/>
            <a:pathLst>
              <a:path h="6729158" w="16011847">
                <a:moveTo>
                  <a:pt x="0" y="0"/>
                </a:moveTo>
                <a:lnTo>
                  <a:pt x="16011846" y="0"/>
                </a:lnTo>
                <a:lnTo>
                  <a:pt x="16011846" y="6729158"/>
                </a:lnTo>
                <a:lnTo>
                  <a:pt x="0" y="67291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083" t="-39545" r="-10625" b="-9724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05605" y="298783"/>
            <a:ext cx="17676791" cy="9689434"/>
          </a:xfrm>
          <a:prstGeom prst="rect">
            <a:avLst/>
          </a:prstGeom>
          <a:solidFill>
            <a:srgbClr val="D2D1D9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824742" y="1104029"/>
            <a:ext cx="11025167" cy="8154271"/>
          </a:xfrm>
          <a:custGeom>
            <a:avLst/>
            <a:gdLst/>
            <a:ahLst/>
            <a:cxnLst/>
            <a:rect r="r" b="b" t="t" l="l"/>
            <a:pathLst>
              <a:path h="8154271" w="11025167">
                <a:moveTo>
                  <a:pt x="0" y="0"/>
                </a:moveTo>
                <a:lnTo>
                  <a:pt x="11025167" y="0"/>
                </a:lnTo>
                <a:lnTo>
                  <a:pt x="11025167" y="8154271"/>
                </a:lnTo>
                <a:lnTo>
                  <a:pt x="0" y="81542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843" t="-41593" r="-107670" b="-18023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319698" y="3193550"/>
            <a:ext cx="4654631" cy="4799185"/>
            <a:chOff x="0" y="0"/>
            <a:chExt cx="1225911" cy="12639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25911" cy="1263983"/>
            </a:xfrm>
            <a:custGeom>
              <a:avLst/>
              <a:gdLst/>
              <a:ahLst/>
              <a:cxnLst/>
              <a:rect r="r" b="b" t="t" l="l"/>
              <a:pathLst>
                <a:path h="1263983" w="1225911">
                  <a:moveTo>
                    <a:pt x="0" y="0"/>
                  </a:moveTo>
                  <a:lnTo>
                    <a:pt x="1225911" y="0"/>
                  </a:lnTo>
                  <a:lnTo>
                    <a:pt x="1225911" y="1263983"/>
                  </a:lnTo>
                  <a:lnTo>
                    <a:pt x="0" y="1263983"/>
                  </a:ln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225911" cy="13211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216749" y="1792401"/>
            <a:ext cx="2860529" cy="940291"/>
            <a:chOff x="0" y="0"/>
            <a:chExt cx="963958" cy="3168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63958" cy="316865"/>
            </a:xfrm>
            <a:custGeom>
              <a:avLst/>
              <a:gdLst/>
              <a:ahLst/>
              <a:cxnLst/>
              <a:rect r="r" b="b" t="t" l="l"/>
              <a:pathLst>
                <a:path h="316865" w="963958">
                  <a:moveTo>
                    <a:pt x="0" y="0"/>
                  </a:moveTo>
                  <a:lnTo>
                    <a:pt x="963958" y="0"/>
                  </a:lnTo>
                  <a:lnTo>
                    <a:pt x="963958" y="316865"/>
                  </a:lnTo>
                  <a:lnTo>
                    <a:pt x="0" y="316865"/>
                  </a:ln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963958" cy="374015"/>
            </a:xfrm>
            <a:prstGeom prst="rect">
              <a:avLst/>
            </a:prstGeom>
          </p:spPr>
          <p:txBody>
            <a:bodyPr anchor="ctr" rtlCol="false" tIns="39703" lIns="39703" bIns="39703" rIns="39703"/>
            <a:lstStyle/>
            <a:p>
              <a:pPr algn="ctr">
                <a:lnSpc>
                  <a:spcPts val="3299"/>
                </a:lnSpc>
              </a:pPr>
              <a:r>
                <a:rPr lang="en-US" sz="2199" spc="252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ANALYSIS 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2696043" y="4920043"/>
            <a:ext cx="3901940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The highest age of the the candidates is 50 with a count of 157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05605" y="298783"/>
            <a:ext cx="17676791" cy="9689434"/>
          </a:xfrm>
          <a:prstGeom prst="rect">
            <a:avLst/>
          </a:prstGeom>
          <a:solidFill>
            <a:srgbClr val="D2D1D9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2319698" y="3193550"/>
            <a:ext cx="4654631" cy="4799185"/>
            <a:chOff x="0" y="0"/>
            <a:chExt cx="1225911" cy="12639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25911" cy="1263983"/>
            </a:xfrm>
            <a:custGeom>
              <a:avLst/>
              <a:gdLst/>
              <a:ahLst/>
              <a:cxnLst/>
              <a:rect r="r" b="b" t="t" l="l"/>
              <a:pathLst>
                <a:path h="1263983" w="1225911">
                  <a:moveTo>
                    <a:pt x="0" y="0"/>
                  </a:moveTo>
                  <a:lnTo>
                    <a:pt x="1225911" y="0"/>
                  </a:lnTo>
                  <a:lnTo>
                    <a:pt x="1225911" y="1263983"/>
                  </a:lnTo>
                  <a:lnTo>
                    <a:pt x="0" y="1263983"/>
                  </a:ln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225911" cy="13211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216749" y="1792401"/>
            <a:ext cx="2860529" cy="940291"/>
            <a:chOff x="0" y="0"/>
            <a:chExt cx="963958" cy="3168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63958" cy="316865"/>
            </a:xfrm>
            <a:custGeom>
              <a:avLst/>
              <a:gdLst/>
              <a:ahLst/>
              <a:cxnLst/>
              <a:rect r="r" b="b" t="t" l="l"/>
              <a:pathLst>
                <a:path h="316865" w="963958">
                  <a:moveTo>
                    <a:pt x="0" y="0"/>
                  </a:moveTo>
                  <a:lnTo>
                    <a:pt x="963958" y="0"/>
                  </a:lnTo>
                  <a:lnTo>
                    <a:pt x="963958" y="316865"/>
                  </a:lnTo>
                  <a:lnTo>
                    <a:pt x="0" y="316865"/>
                  </a:ln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963958" cy="374015"/>
            </a:xfrm>
            <a:prstGeom prst="rect">
              <a:avLst/>
            </a:prstGeom>
          </p:spPr>
          <p:txBody>
            <a:bodyPr anchor="ctr" rtlCol="false" tIns="39703" lIns="39703" bIns="39703" rIns="39703"/>
            <a:lstStyle/>
            <a:p>
              <a:pPr algn="ctr">
                <a:lnSpc>
                  <a:spcPts val="3299"/>
                </a:lnSpc>
              </a:pPr>
              <a:r>
                <a:rPr lang="en-US" sz="2199" spc="252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ANALYSIS 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1066725"/>
            <a:ext cx="10810897" cy="8153550"/>
          </a:xfrm>
          <a:custGeom>
            <a:avLst/>
            <a:gdLst/>
            <a:ahLst/>
            <a:cxnLst/>
            <a:rect r="r" b="b" t="t" l="l"/>
            <a:pathLst>
              <a:path h="8153550" w="10810897">
                <a:moveTo>
                  <a:pt x="0" y="0"/>
                </a:moveTo>
                <a:lnTo>
                  <a:pt x="10810897" y="0"/>
                </a:lnTo>
                <a:lnTo>
                  <a:pt x="10810897" y="8153550"/>
                </a:lnTo>
                <a:lnTo>
                  <a:pt x="0" y="8153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087" t="-47200" r="-113087" b="-12623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235799" y="4863823"/>
            <a:ext cx="3369320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The highest years of experience is 14 years with a count of 209 candidates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05605" y="298783"/>
            <a:ext cx="17676791" cy="9689434"/>
          </a:xfrm>
          <a:prstGeom prst="rect">
            <a:avLst/>
          </a:prstGeom>
          <a:solidFill>
            <a:srgbClr val="D2D1D9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2319698" y="3193550"/>
            <a:ext cx="4939602" cy="4799185"/>
            <a:chOff x="0" y="0"/>
            <a:chExt cx="1300965" cy="12639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0965" cy="1263983"/>
            </a:xfrm>
            <a:custGeom>
              <a:avLst/>
              <a:gdLst/>
              <a:ahLst/>
              <a:cxnLst/>
              <a:rect r="r" b="b" t="t" l="l"/>
              <a:pathLst>
                <a:path h="1263983" w="1300965">
                  <a:moveTo>
                    <a:pt x="0" y="0"/>
                  </a:moveTo>
                  <a:lnTo>
                    <a:pt x="1300965" y="0"/>
                  </a:lnTo>
                  <a:lnTo>
                    <a:pt x="1300965" y="1263983"/>
                  </a:lnTo>
                  <a:lnTo>
                    <a:pt x="0" y="1263983"/>
                  </a:ln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300965" cy="13211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216749" y="1792401"/>
            <a:ext cx="2860529" cy="940291"/>
            <a:chOff x="0" y="0"/>
            <a:chExt cx="963958" cy="3168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63958" cy="316865"/>
            </a:xfrm>
            <a:custGeom>
              <a:avLst/>
              <a:gdLst/>
              <a:ahLst/>
              <a:cxnLst/>
              <a:rect r="r" b="b" t="t" l="l"/>
              <a:pathLst>
                <a:path h="316865" w="963958">
                  <a:moveTo>
                    <a:pt x="0" y="0"/>
                  </a:moveTo>
                  <a:lnTo>
                    <a:pt x="963958" y="0"/>
                  </a:lnTo>
                  <a:lnTo>
                    <a:pt x="963958" y="316865"/>
                  </a:lnTo>
                  <a:lnTo>
                    <a:pt x="0" y="316865"/>
                  </a:ln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963958" cy="374015"/>
            </a:xfrm>
            <a:prstGeom prst="rect">
              <a:avLst/>
            </a:prstGeom>
          </p:spPr>
          <p:txBody>
            <a:bodyPr anchor="ctr" rtlCol="false" tIns="39703" lIns="39703" bIns="39703" rIns="39703"/>
            <a:lstStyle/>
            <a:p>
              <a:pPr algn="ctr">
                <a:lnSpc>
                  <a:spcPts val="3299"/>
                </a:lnSpc>
              </a:pPr>
              <a:r>
                <a:rPr lang="en-US" sz="2199" spc="252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ANALYSIS 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75870" y="1103024"/>
            <a:ext cx="10870890" cy="8080952"/>
          </a:xfrm>
          <a:custGeom>
            <a:avLst/>
            <a:gdLst/>
            <a:ahLst/>
            <a:cxnLst/>
            <a:rect r="r" b="b" t="t" l="l"/>
            <a:pathLst>
              <a:path h="8080952" w="10870890">
                <a:moveTo>
                  <a:pt x="0" y="0"/>
                </a:moveTo>
                <a:lnTo>
                  <a:pt x="10870891" y="0"/>
                </a:lnTo>
                <a:lnTo>
                  <a:pt x="10870891" y="8080952"/>
                </a:lnTo>
                <a:lnTo>
                  <a:pt x="0" y="80809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682" t="-55220" r="-113682" b="-7787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471131" y="4481893"/>
            <a:ext cx="4351764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The highest interview score is 70 with a count of 118 candidates.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The 2nd highest score is 65 with a count of 114.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05605" y="298783"/>
            <a:ext cx="17676791" cy="9689434"/>
          </a:xfrm>
          <a:prstGeom prst="rect">
            <a:avLst/>
          </a:prstGeom>
          <a:solidFill>
            <a:srgbClr val="D2D1D9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2319698" y="3193550"/>
            <a:ext cx="4654631" cy="4799185"/>
            <a:chOff x="0" y="0"/>
            <a:chExt cx="1225911" cy="12639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25911" cy="1263983"/>
            </a:xfrm>
            <a:custGeom>
              <a:avLst/>
              <a:gdLst/>
              <a:ahLst/>
              <a:cxnLst/>
              <a:rect r="r" b="b" t="t" l="l"/>
              <a:pathLst>
                <a:path h="1263983" w="1225911">
                  <a:moveTo>
                    <a:pt x="0" y="0"/>
                  </a:moveTo>
                  <a:lnTo>
                    <a:pt x="1225911" y="0"/>
                  </a:lnTo>
                  <a:lnTo>
                    <a:pt x="1225911" y="1263983"/>
                  </a:lnTo>
                  <a:lnTo>
                    <a:pt x="0" y="1263983"/>
                  </a:ln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225911" cy="13211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216749" y="1792401"/>
            <a:ext cx="2860529" cy="940291"/>
            <a:chOff x="0" y="0"/>
            <a:chExt cx="963958" cy="3168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63958" cy="316865"/>
            </a:xfrm>
            <a:custGeom>
              <a:avLst/>
              <a:gdLst/>
              <a:ahLst/>
              <a:cxnLst/>
              <a:rect r="r" b="b" t="t" l="l"/>
              <a:pathLst>
                <a:path h="316865" w="963958">
                  <a:moveTo>
                    <a:pt x="0" y="0"/>
                  </a:moveTo>
                  <a:lnTo>
                    <a:pt x="963958" y="0"/>
                  </a:lnTo>
                  <a:lnTo>
                    <a:pt x="963958" y="316865"/>
                  </a:lnTo>
                  <a:lnTo>
                    <a:pt x="0" y="316865"/>
                  </a:ln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963958" cy="374015"/>
            </a:xfrm>
            <a:prstGeom prst="rect">
              <a:avLst/>
            </a:prstGeom>
          </p:spPr>
          <p:txBody>
            <a:bodyPr anchor="ctr" rtlCol="false" tIns="39703" lIns="39703" bIns="39703" rIns="39703"/>
            <a:lstStyle/>
            <a:p>
              <a:pPr algn="ctr">
                <a:lnSpc>
                  <a:spcPts val="3299"/>
                </a:lnSpc>
              </a:pPr>
              <a:r>
                <a:rPr lang="en-US" sz="2199" spc="252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ANALYSIS 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1243977"/>
            <a:ext cx="10546870" cy="7799046"/>
          </a:xfrm>
          <a:custGeom>
            <a:avLst/>
            <a:gdLst/>
            <a:ahLst/>
            <a:cxnLst/>
            <a:rect r="r" b="b" t="t" l="l"/>
            <a:pathLst>
              <a:path h="7799046" w="10546870">
                <a:moveTo>
                  <a:pt x="0" y="0"/>
                </a:moveTo>
                <a:lnTo>
                  <a:pt x="10546870" y="0"/>
                </a:lnTo>
                <a:lnTo>
                  <a:pt x="10546870" y="7799046"/>
                </a:lnTo>
                <a:lnTo>
                  <a:pt x="0" y="77990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087" t="-40353" r="-113087" b="-22654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622564" y="4262818"/>
            <a:ext cx="4048898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The highest skill score is 70 with a count of 120 candidates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The 2nd highest skill score is 90 with 115 count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39236" y="740040"/>
            <a:ext cx="9958155" cy="9171745"/>
          </a:xfrm>
          <a:custGeom>
            <a:avLst/>
            <a:gdLst/>
            <a:ahLst/>
            <a:cxnLst/>
            <a:rect r="r" b="b" t="t" l="l"/>
            <a:pathLst>
              <a:path h="9171745" w="9958155">
                <a:moveTo>
                  <a:pt x="0" y="0"/>
                </a:moveTo>
                <a:lnTo>
                  <a:pt x="9958156" y="0"/>
                </a:lnTo>
                <a:lnTo>
                  <a:pt x="9958156" y="9171745"/>
                </a:lnTo>
                <a:lnTo>
                  <a:pt x="0" y="91717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104900"/>
            <a:ext cx="5539545" cy="1034280"/>
            <a:chOff x="0" y="0"/>
            <a:chExt cx="1866749" cy="3485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66749" cy="348538"/>
            </a:xfrm>
            <a:custGeom>
              <a:avLst/>
              <a:gdLst/>
              <a:ahLst/>
              <a:cxnLst/>
              <a:rect r="r" b="b" t="t" l="l"/>
              <a:pathLst>
                <a:path h="348538" w="1866749">
                  <a:moveTo>
                    <a:pt x="0" y="0"/>
                  </a:moveTo>
                  <a:lnTo>
                    <a:pt x="1866749" y="0"/>
                  </a:lnTo>
                  <a:lnTo>
                    <a:pt x="1866749" y="348538"/>
                  </a:lnTo>
                  <a:lnTo>
                    <a:pt x="0" y="348538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47650"/>
              <a:ext cx="1866749" cy="596188"/>
            </a:xfrm>
            <a:prstGeom prst="rect">
              <a:avLst/>
            </a:prstGeom>
          </p:spPr>
          <p:txBody>
            <a:bodyPr anchor="ctr" rtlCol="false" tIns="39703" lIns="39703" bIns="39703" rIns="39703"/>
            <a:lstStyle/>
            <a:p>
              <a:pPr algn="ctr">
                <a:lnSpc>
                  <a:spcPts val="7500"/>
                </a:lnSpc>
              </a:pPr>
              <a:r>
                <a:rPr lang="en-US" sz="5000" spc="575">
                  <a:solidFill>
                    <a:srgbClr val="19191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HEATMAP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2823673"/>
            <a:ext cx="6767101" cy="5111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1" indent="-302261" lvl="1">
              <a:lnSpc>
                <a:spcPts val="504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heat map reveals significant correlations among features,.</a:t>
            </a:r>
          </a:p>
          <a:p>
            <a:pPr algn="l" marL="604521" indent="-302261" lvl="1">
              <a:lnSpc>
                <a:spcPts val="504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 closely related to Personality Score. Previous Companies Worked influencing Hiring Decision. </a:t>
            </a:r>
          </a:p>
          <a:p>
            <a:pPr algn="l" marL="604521" indent="-302261" lvl="1">
              <a:lnSpc>
                <a:spcPts val="504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Additionally, a high Skill Score is associated with a greater number of previous work experiences.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573130" y="5667812"/>
          <a:ext cx="17141739" cy="2957512"/>
        </p:xfrm>
        <a:graphic>
          <a:graphicData uri="http://schemas.openxmlformats.org/drawingml/2006/table">
            <a:tbl>
              <a:tblPr/>
              <a:tblGrid>
                <a:gridCol w="5958843"/>
                <a:gridCol w="5811885"/>
                <a:gridCol w="5371011"/>
              </a:tblGrid>
              <a:tr h="8109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chi-square test </a:t>
                      </a:r>
                      <a:endParaRPr lang="en-US" sz="1100"/>
                    </a:p>
                  </a:txBody>
                  <a:tcPr marL="171450" marR="171450" marT="171450" marB="171450" anchor="b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D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t-test</a:t>
                      </a:r>
                      <a:endParaRPr lang="en-US" sz="1100"/>
                    </a:p>
                  </a:txBody>
                  <a:tcPr marL="171450" marR="171450" marT="171450" marB="171450" anchor="b">
                    <a:lnL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D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Anova</a:t>
                      </a:r>
                      <a:endParaRPr lang="en-US" sz="1100"/>
                    </a:p>
                  </a:txBody>
                  <a:tcPr marL="171450" marR="171450" marT="171450" marB="171450" anchor="b">
                    <a:lnL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DE0"/>
                    </a:solidFill>
                  </a:tcPr>
                </a:tc>
              </a:tr>
              <a:tr h="21465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Analyzed associations between categorical features  and Hiring Decisions.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Compared means of continuous features (ie., numerical feature) with target variable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Conducted variance analysis on binned continuous features and categorical feature with target feature.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573130" y="2939399"/>
            <a:ext cx="12711370" cy="786938"/>
          </a:xfrm>
          <a:custGeom>
            <a:avLst/>
            <a:gdLst/>
            <a:ahLst/>
            <a:cxnLst/>
            <a:rect r="r" b="b" t="t" l="l"/>
            <a:pathLst>
              <a:path h="786938" w="12711370">
                <a:moveTo>
                  <a:pt x="0" y="0"/>
                </a:moveTo>
                <a:lnTo>
                  <a:pt x="12711370" y="0"/>
                </a:lnTo>
                <a:lnTo>
                  <a:pt x="12711370" y="786938"/>
                </a:lnTo>
                <a:lnTo>
                  <a:pt x="0" y="7869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3130" y="4088287"/>
            <a:ext cx="5148601" cy="1217574"/>
          </a:xfrm>
          <a:custGeom>
            <a:avLst/>
            <a:gdLst/>
            <a:ahLst/>
            <a:cxnLst/>
            <a:rect r="r" b="b" t="t" l="l"/>
            <a:pathLst>
              <a:path h="1217574" w="5148601">
                <a:moveTo>
                  <a:pt x="0" y="0"/>
                </a:moveTo>
                <a:lnTo>
                  <a:pt x="5148601" y="0"/>
                </a:lnTo>
                <a:lnTo>
                  <a:pt x="5148601" y="1217575"/>
                </a:lnTo>
                <a:lnTo>
                  <a:pt x="0" y="12175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475374" y="962025"/>
            <a:ext cx="9337253" cy="1134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9"/>
              </a:lnSpc>
              <a:spcBef>
                <a:spcPct val="0"/>
              </a:spcBef>
            </a:pPr>
            <a:r>
              <a:rPr lang="en-US" b="true" sz="6999">
                <a:solidFill>
                  <a:srgbClr val="000000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Statistical Analysis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0644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149472" cy="574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380940" y="649592"/>
            <a:ext cx="7516996" cy="8987817"/>
            <a:chOff x="0" y="0"/>
            <a:chExt cx="8603361" cy="102867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2"/>
              <a:stretch>
                <a:fillRect l="0" t="-12765" r="0" b="-12765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352699" y="4100513"/>
            <a:ext cx="10959085" cy="200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b="true">
                <a:solidFill>
                  <a:srgbClr val="241E1B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Predictive Modeling</a:t>
            </a:r>
          </a:p>
          <a:p>
            <a:pPr algn="ctr">
              <a:lnSpc>
                <a:spcPts val="5040"/>
              </a:lnSpc>
            </a:pPr>
            <a:r>
              <a:rPr lang="en-US" sz="4200" b="true">
                <a:solidFill>
                  <a:srgbClr val="241E1B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&amp;</a:t>
            </a:r>
          </a:p>
          <a:p>
            <a:pPr algn="ctr">
              <a:lnSpc>
                <a:spcPts val="5040"/>
              </a:lnSpc>
            </a:pPr>
            <a:r>
              <a:rPr lang="en-US" b="true" sz="4200">
                <a:solidFill>
                  <a:srgbClr val="241E1B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 Feature Analysis for Effective Recruitment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573130" y="2224281"/>
          <a:ext cx="17141739" cy="7610693"/>
        </p:xfrm>
        <a:graphic>
          <a:graphicData uri="http://schemas.openxmlformats.org/drawingml/2006/table">
            <a:tbl>
              <a:tblPr/>
              <a:tblGrid>
                <a:gridCol w="5958843"/>
                <a:gridCol w="5811885"/>
                <a:gridCol w="5371011"/>
              </a:tblGrid>
              <a:tr h="8101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chi-square test </a:t>
                      </a:r>
                      <a:endParaRPr lang="en-US" sz="1100"/>
                    </a:p>
                  </a:txBody>
                  <a:tcPr marL="171450" marR="171450" marT="171450" marB="171450" anchor="b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D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t-test</a:t>
                      </a:r>
                      <a:endParaRPr lang="en-US" sz="1100"/>
                    </a:p>
                  </a:txBody>
                  <a:tcPr marL="171450" marR="171450" marT="171450" marB="171450" anchor="b">
                    <a:lnL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D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t-test</a:t>
                      </a:r>
                      <a:endParaRPr lang="en-US" sz="1100"/>
                    </a:p>
                  </a:txBody>
                  <a:tcPr marL="171450" marR="171450" marT="171450" marB="171450" anchor="b">
                    <a:lnL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DE0"/>
                    </a:solidFill>
                  </a:tcPr>
                </a:tc>
              </a:tr>
              <a:tr h="207034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Gender vs Hiring decision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statistic: 0.000977</a:t>
                      </a:r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p-value: 0.975056</a:t>
                      </a:r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There is no significant association</a:t>
                      </a:r>
                    </a:p>
                  </a:txBody>
                  <a:tcPr marL="171450" marR="171450" marT="171450" marB="1714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Age vs hiring decision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statistic: -0.0717038</a:t>
                      </a:r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p-value: 0.9428535</a:t>
                      </a:r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 significant difference</a:t>
                      </a:r>
                    </a:p>
                  </a:txBody>
                  <a:tcPr marL="171450" marR="171450" marT="171450" marB="171450" anchor="ctr">
                    <a:lnL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ExperienceYears vs hiring decision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statistic:  -4.92998</a:t>
                      </a:r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p-value: 9.677002e-07</a:t>
                      </a:r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There is a significant difference</a:t>
                      </a:r>
                    </a:p>
                  </a:txBody>
                  <a:tcPr marL="171450" marR="171450" marT="171450" marB="171450" anchor="ctr">
                    <a:lnL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9056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Education vs Hiring decision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statistic: 103.67468</a:t>
                      </a:r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p-value: 2.519032327758e-22</a:t>
                      </a:r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There is a significant association</a:t>
                      </a:r>
                    </a:p>
                  </a:txBody>
                  <a:tcPr marL="171450" marR="171450" marT="171450" marB="1714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Distance from company vs hiring decision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statistics:  0.65438997</a:t>
                      </a:r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p-value: 0.51302625</a:t>
                      </a:r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 significant difference </a:t>
                      </a:r>
                    </a:p>
                  </a:txBody>
                  <a:tcPr marL="171450" marR="171450" marT="171450" marB="171450" anchor="ctr">
                    <a:lnL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Previouscompanies vs hiring decision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statistic: -1.72126</a:t>
                      </a:r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p-value: 0.085541</a:t>
                      </a:r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 significant difference</a:t>
                      </a:r>
                    </a:p>
                  </a:txBody>
                  <a:tcPr marL="171450" marR="171450" marT="171450" marB="171450" anchor="ctr">
                    <a:lnL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3965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Recruitment Strategy vs Hiring decision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statistics: 489.6813086</a:t>
                      </a:r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p-value: 4.645739720431346e-107</a:t>
                      </a:r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There is a significant association</a:t>
                      </a:r>
                    </a:p>
                  </a:txBody>
                  <a:tcPr marL="171450" marR="171450" marT="171450" marB="1714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Interview score vs. Hiring decision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statistic: -5.525469263</a:t>
                      </a:r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p-value: 4.40540e-07</a:t>
                      </a:r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There is a significant difference </a:t>
                      </a:r>
                    </a:p>
                  </a:txBody>
                  <a:tcPr marL="171450" marR="171450" marT="171450" marB="171450" anchor="ctr">
                    <a:lnL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SkillScore vs hiring decision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statistic: -8.24586</a:t>
                      </a:r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p-value: 5.44184e-07</a:t>
                      </a:r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There is a  significant difference</a:t>
                      </a:r>
                    </a:p>
                  </a:txBody>
                  <a:tcPr marL="171450" marR="171450" marT="171450" marB="171450" anchor="ctr">
                    <a:lnL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3728435" y="750345"/>
            <a:ext cx="11360178" cy="113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9"/>
              </a:lnSpc>
              <a:spcBef>
                <a:spcPct val="0"/>
              </a:spcBef>
            </a:pPr>
            <a:r>
              <a:rPr lang="en-US" b="true" sz="6999">
                <a:solidFill>
                  <a:srgbClr val="000000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Statistical Analysis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800915" y="2305598"/>
          <a:ext cx="16686170" cy="7246618"/>
        </p:xfrm>
        <a:graphic>
          <a:graphicData uri="http://schemas.openxmlformats.org/drawingml/2006/table">
            <a:tbl>
              <a:tblPr/>
              <a:tblGrid>
                <a:gridCol w="5503273"/>
                <a:gridCol w="5811885"/>
                <a:gridCol w="5371011"/>
              </a:tblGrid>
              <a:tr h="8101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Anova</a:t>
                      </a:r>
                      <a:endParaRPr lang="en-US" sz="1100"/>
                    </a:p>
                  </a:txBody>
                  <a:tcPr marL="171450" marR="171450" marT="171450" marB="171450" anchor="b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D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Anova</a:t>
                      </a:r>
                      <a:endParaRPr lang="en-US" sz="1100"/>
                    </a:p>
                  </a:txBody>
                  <a:tcPr marL="171450" marR="171450" marT="171450" marB="171450" anchor="b">
                    <a:lnL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D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Anova</a:t>
                      </a:r>
                      <a:endParaRPr lang="en-US" sz="1100"/>
                    </a:p>
                  </a:txBody>
                  <a:tcPr marL="171450" marR="171450" marT="171450" marB="171450" anchor="b">
                    <a:lnL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DE0"/>
                    </a:solidFill>
                  </a:tcPr>
                </a:tc>
              </a:tr>
              <a:tr h="195390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Gender vs Interview score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EducationLevel vs Interview score</a:t>
                      </a:r>
                    </a:p>
                    <a:p>
                      <a:pPr algn="ctr">
                        <a:lnSpc>
                          <a:spcPts val="3079"/>
                        </a:lnSpc>
                      </a:pPr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 significant association</a:t>
                      </a:r>
                    </a:p>
                  </a:txBody>
                  <a:tcPr marL="171450" marR="171450" marT="171450" marB="1714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Gender vs Skill score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EducationLevel vs Skill score</a:t>
                      </a:r>
                    </a:p>
                    <a:p>
                      <a:pPr algn="ctr">
                        <a:lnSpc>
                          <a:spcPts val="3079"/>
                        </a:lnSpc>
                      </a:pPr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 significant association</a:t>
                      </a:r>
                    </a:p>
                  </a:txBody>
                  <a:tcPr marL="171450" marR="171450" marT="171450" marB="171450" anchor="ctr">
                    <a:lnL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Gender vs Personality score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EducationLevel vs Personality score</a:t>
                      </a:r>
                    </a:p>
                    <a:p>
                      <a:pPr algn="ctr">
                        <a:lnSpc>
                          <a:spcPts val="3079"/>
                        </a:lnSpc>
                      </a:pPr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 significant association</a:t>
                      </a:r>
                    </a:p>
                  </a:txBody>
                  <a:tcPr marL="171450" marR="171450" marT="171450" marB="171450" anchor="ctr">
                    <a:lnL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799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Previouscompanies vs Interview score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agevs Interview score</a:t>
                      </a:r>
                    </a:p>
                    <a:p>
                      <a:pPr algn="ctr">
                        <a:lnSpc>
                          <a:spcPts val="3079"/>
                        </a:lnSpc>
                      </a:pPr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 significant association</a:t>
                      </a:r>
                    </a:p>
                  </a:txBody>
                  <a:tcPr marL="171450" marR="171450" marT="171450" marB="1714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Previous companies vs Skill score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age vs Skill score</a:t>
                      </a:r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ExperienceYear Vs Skill score</a:t>
                      </a:r>
                    </a:p>
                    <a:p>
                      <a:pPr algn="ctr">
                        <a:lnSpc>
                          <a:spcPts val="3079"/>
                        </a:lnSpc>
                      </a:pPr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 significant association</a:t>
                      </a:r>
                    </a:p>
                  </a:txBody>
                  <a:tcPr marL="171450" marR="171450" marT="171450" marB="171450" anchor="ctr">
                    <a:lnL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PerviousCompanies vs Personality score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ExperienceYear vs Personality score</a:t>
                      </a:r>
                    </a:p>
                    <a:p>
                      <a:pPr algn="ctr">
                        <a:lnSpc>
                          <a:spcPts val="3079"/>
                        </a:lnSpc>
                      </a:pPr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 significant association</a:t>
                      </a:r>
                    </a:p>
                  </a:txBody>
                  <a:tcPr marL="171450" marR="171450" marT="171450" marB="171450" anchor="ctr">
                    <a:lnL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026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ExperienceYear vs Interview score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There is a significant association</a:t>
                      </a:r>
                    </a:p>
                  </a:txBody>
                  <a:tcPr marL="171450" marR="171450" marT="171450" marB="1714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Age vs Personality score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There is a significant association</a:t>
                      </a:r>
                    </a:p>
                  </a:txBody>
                  <a:tcPr marL="171450" marR="171450" marT="171450" marB="171450" anchor="ctr">
                    <a:lnL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2962077" y="616133"/>
            <a:ext cx="12363845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49"/>
              </a:lnSpc>
              <a:spcBef>
                <a:spcPct val="0"/>
              </a:spcBef>
            </a:pPr>
            <a:r>
              <a:rPr lang="en-US" b="true" sz="7499">
                <a:solidFill>
                  <a:srgbClr val="000000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Statistical Analysis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05605" y="298783"/>
            <a:ext cx="17676791" cy="9689434"/>
          </a:xfrm>
          <a:prstGeom prst="rect">
            <a:avLst/>
          </a:prstGeom>
          <a:solidFill>
            <a:srgbClr val="D2D1D9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537553" y="2335104"/>
            <a:ext cx="15212895" cy="4826933"/>
          </a:xfrm>
          <a:custGeom>
            <a:avLst/>
            <a:gdLst/>
            <a:ahLst/>
            <a:cxnLst/>
            <a:rect r="r" b="b" t="t" l="l"/>
            <a:pathLst>
              <a:path h="4826933" w="15212895">
                <a:moveTo>
                  <a:pt x="0" y="0"/>
                </a:moveTo>
                <a:lnTo>
                  <a:pt x="15212894" y="0"/>
                </a:lnTo>
                <a:lnTo>
                  <a:pt x="15212894" y="4826933"/>
                </a:lnTo>
                <a:lnTo>
                  <a:pt x="0" y="4826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263" t="-98750" r="-25473" b="-3092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38225" y="-391287"/>
            <a:ext cx="9337253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4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091281" y="7576565"/>
            <a:ext cx="14105438" cy="1681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6" indent="-302258" lvl="1">
              <a:lnSpc>
                <a:spcPts val="4367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columns are independent variables</a:t>
            </a:r>
          </a:p>
          <a:p>
            <a:pPr algn="l" marL="604516" indent="-302258" lvl="1">
              <a:lnSpc>
                <a:spcPts val="4367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target column is the dependent variable, which is the predicted value</a:t>
            </a:r>
          </a:p>
          <a:p>
            <a:pPr algn="l" marL="604516" indent="-302258" lvl="1">
              <a:lnSpc>
                <a:spcPts val="4367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training data and testing data are divided into 80% and 20% of the entire data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29037" y="551687"/>
            <a:ext cx="14367682" cy="132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Feature Importance Analysis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1373" y="2423150"/>
            <a:ext cx="16845253" cy="6835150"/>
          </a:xfrm>
          <a:custGeom>
            <a:avLst/>
            <a:gdLst/>
            <a:ahLst/>
            <a:cxnLst/>
            <a:rect r="r" b="b" t="t" l="l"/>
            <a:pathLst>
              <a:path h="6835150" w="16845253">
                <a:moveTo>
                  <a:pt x="0" y="0"/>
                </a:moveTo>
                <a:lnTo>
                  <a:pt x="16845254" y="0"/>
                </a:lnTo>
                <a:lnTo>
                  <a:pt x="16845254" y="6835150"/>
                </a:lnTo>
                <a:lnTo>
                  <a:pt x="0" y="68351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746" t="-96906" r="-59353" b="-2913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40059" y="962025"/>
            <a:ext cx="10607882" cy="113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9"/>
              </a:lnSpc>
              <a:spcBef>
                <a:spcPct val="0"/>
              </a:spcBef>
            </a:pPr>
            <a:r>
              <a:rPr lang="en-US" b="true" sz="6999">
                <a:solidFill>
                  <a:srgbClr val="000000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Feature Importance 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05605" y="298783"/>
            <a:ext cx="17676791" cy="9689434"/>
          </a:xfrm>
          <a:prstGeom prst="rect">
            <a:avLst/>
          </a:prstGeom>
          <a:solidFill>
            <a:srgbClr val="D2D1D9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3385166" y="2270159"/>
            <a:ext cx="10861495" cy="5714925"/>
          </a:xfrm>
          <a:custGeom>
            <a:avLst/>
            <a:gdLst/>
            <a:ahLst/>
            <a:cxnLst/>
            <a:rect r="r" b="b" t="t" l="l"/>
            <a:pathLst>
              <a:path h="5714925" w="10861495">
                <a:moveTo>
                  <a:pt x="0" y="0"/>
                </a:moveTo>
                <a:lnTo>
                  <a:pt x="10861495" y="0"/>
                </a:lnTo>
                <a:lnTo>
                  <a:pt x="10861495" y="5714926"/>
                </a:lnTo>
                <a:lnTo>
                  <a:pt x="0" y="57149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880" t="-38938" r="-33228" b="-500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076130" y="8224520"/>
            <a:ext cx="11517668" cy="1033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Display the importance of each feature in the  model (Randomforest).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Here Recruitment Strategy  contribute high to the hiring decision.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20907" y="590584"/>
            <a:ext cx="16390013" cy="132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Feature Importance Analysis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840338" y="2767234"/>
          <a:ext cx="9300338" cy="5743434"/>
        </p:xfrm>
        <a:graphic>
          <a:graphicData uri="http://schemas.openxmlformats.org/drawingml/2006/table">
            <a:tbl>
              <a:tblPr/>
              <a:tblGrid>
                <a:gridCol w="4677486"/>
                <a:gridCol w="4622852"/>
              </a:tblGrid>
              <a:tr h="13595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Model</a:t>
                      </a:r>
                      <a:endParaRPr lang="en-US" sz="1100"/>
                    </a:p>
                  </a:txBody>
                  <a:tcPr marL="171450" marR="171450" marT="171450" marB="171450" anchor="b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D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Accuracy</a:t>
                      </a:r>
                      <a:endParaRPr lang="en-US" sz="1100"/>
                    </a:p>
                  </a:txBody>
                  <a:tcPr marL="171450" marR="171450" marT="171450" marB="171450" anchor="b">
                    <a:lnL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DE0"/>
                    </a:solidFill>
                  </a:tcPr>
                </a:tc>
              </a:tr>
              <a:tr h="108676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LogisticRegression: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0.89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5068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SVC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0.88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2804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DecisionTree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0.85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7481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21212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RandomForest: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0.90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356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XGBoost: 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0.92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10814144" y="-458255"/>
            <a:ext cx="7473856" cy="10779330"/>
            <a:chOff x="0" y="0"/>
            <a:chExt cx="1968423" cy="28390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68423" cy="2839001"/>
            </a:xfrm>
            <a:custGeom>
              <a:avLst/>
              <a:gdLst/>
              <a:ahLst/>
              <a:cxnLst/>
              <a:rect r="r" b="b" t="t" l="l"/>
              <a:pathLst>
                <a:path h="2839001" w="1968423">
                  <a:moveTo>
                    <a:pt x="0" y="0"/>
                  </a:moveTo>
                  <a:lnTo>
                    <a:pt x="1968423" y="0"/>
                  </a:lnTo>
                  <a:lnTo>
                    <a:pt x="1968423" y="2839001"/>
                  </a:lnTo>
                  <a:lnTo>
                    <a:pt x="0" y="2839001"/>
                  </a:lnTo>
                  <a:close/>
                </a:path>
              </a:pathLst>
            </a:custGeom>
            <a:solidFill>
              <a:srgbClr val="D2D1D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1968423" cy="293425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27832" y="752475"/>
            <a:ext cx="9925350" cy="1369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Model Development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07971" y="4605020"/>
            <a:ext cx="6286202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Best model is XGBoost with accuracy 92%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05605" y="298783"/>
            <a:ext cx="17676791" cy="9689434"/>
          </a:xfrm>
          <a:prstGeom prst="rect">
            <a:avLst/>
          </a:prstGeom>
          <a:solidFill>
            <a:srgbClr val="D2D1D9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3544208" y="2791787"/>
            <a:ext cx="11103713" cy="5072448"/>
          </a:xfrm>
          <a:custGeom>
            <a:avLst/>
            <a:gdLst/>
            <a:ahLst/>
            <a:cxnLst/>
            <a:rect r="r" b="b" t="t" l="l"/>
            <a:pathLst>
              <a:path h="5072448" w="11103713">
                <a:moveTo>
                  <a:pt x="0" y="0"/>
                </a:moveTo>
                <a:lnTo>
                  <a:pt x="11103714" y="0"/>
                </a:lnTo>
                <a:lnTo>
                  <a:pt x="11103714" y="5072448"/>
                </a:lnTo>
                <a:lnTo>
                  <a:pt x="0" y="5072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5" r="0" b="-43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02649" y="8719820"/>
            <a:ext cx="13482701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model correctly predicts hiring decisions 92% of the time.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067563" y="752475"/>
            <a:ext cx="10057003" cy="1369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Model Prediction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21476" y="2439719"/>
            <a:ext cx="13445049" cy="7213220"/>
          </a:xfrm>
          <a:custGeom>
            <a:avLst/>
            <a:gdLst/>
            <a:ahLst/>
            <a:cxnLst/>
            <a:rect r="r" b="b" t="t" l="l"/>
            <a:pathLst>
              <a:path h="7213220" w="13445049">
                <a:moveTo>
                  <a:pt x="0" y="0"/>
                </a:moveTo>
                <a:lnTo>
                  <a:pt x="13445048" y="0"/>
                </a:lnTo>
                <a:lnTo>
                  <a:pt x="13445048" y="7213220"/>
                </a:lnTo>
                <a:lnTo>
                  <a:pt x="0" y="7213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35460" y="752475"/>
            <a:ext cx="10217079" cy="1369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Model Prediction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05605" y="298783"/>
            <a:ext cx="17676791" cy="9689434"/>
          </a:xfrm>
          <a:prstGeom prst="rect">
            <a:avLst/>
          </a:prstGeom>
          <a:solidFill>
            <a:srgbClr val="D2D1D9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116875" y="2781926"/>
            <a:ext cx="16054250" cy="5432038"/>
          </a:xfrm>
          <a:custGeom>
            <a:avLst/>
            <a:gdLst/>
            <a:ahLst/>
            <a:cxnLst/>
            <a:rect r="r" b="b" t="t" l="l"/>
            <a:pathLst>
              <a:path h="5432038" w="16054250">
                <a:moveTo>
                  <a:pt x="0" y="0"/>
                </a:moveTo>
                <a:lnTo>
                  <a:pt x="16054250" y="0"/>
                </a:lnTo>
                <a:lnTo>
                  <a:pt x="16054250" y="5432038"/>
                </a:lnTo>
                <a:lnTo>
                  <a:pt x="0" y="54320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512" t="-49905" r="-1373" b="-2160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706070" y="835651"/>
            <a:ext cx="6875860" cy="132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New Data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02649" y="8719820"/>
            <a:ext cx="13482701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24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new data consists of 10 employee details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4021223"/>
            <a:ext cx="8376390" cy="3990265"/>
          </a:xfrm>
          <a:custGeom>
            <a:avLst/>
            <a:gdLst/>
            <a:ahLst/>
            <a:cxnLst/>
            <a:rect r="r" b="b" t="t" l="l"/>
            <a:pathLst>
              <a:path h="3990265" w="8376390">
                <a:moveTo>
                  <a:pt x="0" y="0"/>
                </a:moveTo>
                <a:lnTo>
                  <a:pt x="8376390" y="0"/>
                </a:lnTo>
                <a:lnTo>
                  <a:pt x="8376390" y="3990265"/>
                </a:lnTo>
                <a:lnTo>
                  <a:pt x="0" y="39902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52133" y="3773834"/>
            <a:ext cx="6507167" cy="4237654"/>
          </a:xfrm>
          <a:custGeom>
            <a:avLst/>
            <a:gdLst/>
            <a:ahLst/>
            <a:cxnLst/>
            <a:rect r="r" b="b" t="t" l="l"/>
            <a:pathLst>
              <a:path h="4237654" w="6507167">
                <a:moveTo>
                  <a:pt x="0" y="0"/>
                </a:moveTo>
                <a:lnTo>
                  <a:pt x="6507167" y="0"/>
                </a:lnTo>
                <a:lnTo>
                  <a:pt x="6507167" y="4237654"/>
                </a:lnTo>
                <a:lnTo>
                  <a:pt x="0" y="42376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700539"/>
            <a:ext cx="8376390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Results: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976038" y="752475"/>
            <a:ext cx="6335925" cy="1369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End result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05605" y="298783"/>
            <a:ext cx="17676791" cy="9689434"/>
          </a:xfrm>
          <a:prstGeom prst="rect">
            <a:avLst/>
          </a:prstGeom>
          <a:solidFill>
            <a:srgbClr val="D2D1D9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244989" y="3128667"/>
            <a:ext cx="15798021" cy="538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today's competitive job market, making the right hiring decisions is critical for organizational success.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project aims to develop an AI model to enhance candidate selection by using data-driven decisions.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aspects include analyzing candidate attributes such as education, experience, and interview scores.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process involves data preprocessing, feature selection, Statistical Analysis and applying machine learning techniques.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ultimate goal is to predict the hiring decision and improve precision in selecting the best candidates.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457898" y="1516585"/>
            <a:ext cx="5372204" cy="1134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9"/>
              </a:lnSpc>
              <a:spcBef>
                <a:spcPct val="0"/>
              </a:spcBef>
            </a:pPr>
            <a:r>
              <a:rPr lang="en-US" b="true" sz="6999">
                <a:solidFill>
                  <a:srgbClr val="000000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Introduction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05605" y="298783"/>
            <a:ext cx="17676791" cy="9689434"/>
          </a:xfrm>
          <a:prstGeom prst="rect">
            <a:avLst/>
          </a:prstGeom>
          <a:solidFill>
            <a:srgbClr val="D2D1D9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-1265511" y="38337"/>
            <a:ext cx="6319444" cy="10287000"/>
          </a:xfrm>
          <a:custGeom>
            <a:avLst/>
            <a:gdLst/>
            <a:ahLst/>
            <a:cxnLst/>
            <a:rect r="r" b="b" t="t" l="l"/>
            <a:pathLst>
              <a:path h="10287000" w="6319444">
                <a:moveTo>
                  <a:pt x="0" y="0"/>
                </a:moveTo>
                <a:lnTo>
                  <a:pt x="6319444" y="0"/>
                </a:lnTo>
                <a:lnTo>
                  <a:pt x="631944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01" r="-10410" b="-90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993373" y="-5458262"/>
            <a:ext cx="10196686" cy="10196686"/>
          </a:xfrm>
          <a:custGeom>
            <a:avLst/>
            <a:gdLst/>
            <a:ahLst/>
            <a:cxnLst/>
            <a:rect r="r" b="b" t="t" l="l"/>
            <a:pathLst>
              <a:path h="10196686" w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97329" y="6667836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571500"/>
            <a:ext cx="2941642" cy="82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19"/>
              </a:lnSpc>
              <a:spcBef>
                <a:spcPct val="0"/>
              </a:spcBef>
            </a:pPr>
            <a:r>
              <a:rPr lang="en-US" b="true" sz="4766">
                <a:solidFill>
                  <a:srgbClr val="191919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Findings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81377" y="3548361"/>
            <a:ext cx="10429253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00"/>
              </a:lnSpc>
              <a:spcBef>
                <a:spcPct val="0"/>
              </a:spcBef>
            </a:pPr>
            <a:r>
              <a:rPr lang="en-US" b="true" sz="5000">
                <a:solidFill>
                  <a:srgbClr val="064472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Feature Importance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98717" y="6284504"/>
            <a:ext cx="7867281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00"/>
              </a:lnSpc>
              <a:spcBef>
                <a:spcPct val="0"/>
              </a:spcBef>
            </a:pPr>
            <a:r>
              <a:rPr lang="en-US" b="true" sz="5000">
                <a:solidFill>
                  <a:srgbClr val="064472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Model Development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98717" y="2421077"/>
            <a:ext cx="11192493" cy="1012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3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(Chi-Square, T-Tests, ANOVA) revealed significant relationships Features with hiring decisions.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281377" y="1267885"/>
            <a:ext cx="6864096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00"/>
              </a:lnSpc>
              <a:spcBef>
                <a:spcPct val="0"/>
              </a:spcBef>
            </a:pPr>
            <a:r>
              <a:rPr lang="en-US" b="true" sz="5000">
                <a:solidFill>
                  <a:srgbClr val="064472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Statistical Analysis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98717" y="4685715"/>
            <a:ext cx="10923286" cy="1498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3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importance analysis highlighted that education level, recruitment strategy, and key performance metrics like interview, skill, and personality scores significantly influence hiring decisions.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298717" y="7407197"/>
            <a:ext cx="10128280" cy="1012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3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 models effectively predicted hiring decisions,  XGBoost as the best model  achieved high accuracy in predicting 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58440"/>
            <a:ext cx="18288000" cy="3860032"/>
          </a:xfrm>
          <a:custGeom>
            <a:avLst/>
            <a:gdLst/>
            <a:ahLst/>
            <a:cxnLst/>
            <a:rect r="r" b="b" t="t" l="l"/>
            <a:pathLst>
              <a:path h="3860032" w="18288000">
                <a:moveTo>
                  <a:pt x="0" y="0"/>
                </a:moveTo>
                <a:lnTo>
                  <a:pt x="18288000" y="0"/>
                </a:lnTo>
                <a:lnTo>
                  <a:pt x="18288000" y="3860032"/>
                </a:lnTo>
                <a:lnTo>
                  <a:pt x="0" y="3860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7827" r="0" b="-1078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71906" y="0"/>
            <a:ext cx="14713704" cy="10287000"/>
            <a:chOff x="0" y="0"/>
            <a:chExt cx="3875214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75214" cy="2709333"/>
            </a:xfrm>
            <a:custGeom>
              <a:avLst/>
              <a:gdLst/>
              <a:ahLst/>
              <a:cxnLst/>
              <a:rect r="r" b="b" t="t" l="l"/>
              <a:pathLst>
                <a:path h="2709333" w="3875214">
                  <a:moveTo>
                    <a:pt x="0" y="0"/>
                  </a:moveTo>
                  <a:lnTo>
                    <a:pt x="3875214" y="0"/>
                  </a:lnTo>
                  <a:lnTo>
                    <a:pt x="387521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41E1B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3875214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021151" y="1689518"/>
            <a:ext cx="8245699" cy="817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87"/>
              </a:lnSpc>
              <a:spcBef>
                <a:spcPct val="0"/>
              </a:spcBef>
            </a:pPr>
            <a:r>
              <a:rPr lang="en-US" b="true" sz="4739">
                <a:solidFill>
                  <a:srgbClr val="FFFFFF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Conclusion</a:t>
            </a:r>
          </a:p>
        </p:txBody>
      </p:sp>
      <p:sp>
        <p:nvSpPr>
          <p:cNvPr name="AutoShape 7" id="7"/>
          <p:cNvSpPr/>
          <p:nvPr/>
        </p:nvSpPr>
        <p:spPr>
          <a:xfrm>
            <a:off x="2698562" y="9645970"/>
            <a:ext cx="13060392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2698562" y="3874008"/>
            <a:ext cx="13060392" cy="5384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863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Chi-Square tests showed no significant impact of gender, while t-tests highlighted the importance of experience years and performance scores in determining hiring outcomes.</a:t>
            </a:r>
          </a:p>
          <a:p>
            <a:pPr algn="l" marL="604519" indent="-302260" lvl="1">
              <a:lnSpc>
                <a:spcPts val="3863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ANOVA confirmed that experience influences interview performance, but age and prior company experience had minimal effect.</a:t>
            </a:r>
          </a:p>
          <a:p>
            <a:pPr algn="l" marL="604519" indent="-302260" lvl="1">
              <a:lnSpc>
                <a:spcPts val="3863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Overall, demographic factors like age, gender, and geographic proximity play a lesser role, suggesting that refining recruitment strategies to focus on merit-based criteria can lead to a more equitable hiring process.</a:t>
            </a:r>
          </a:p>
          <a:p>
            <a:pPr algn="l" marL="604519" indent="-302260" lvl="1">
              <a:lnSpc>
                <a:spcPts val="3863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built model is 92% accurate and XGBoost is the best model</a:t>
            </a:r>
          </a:p>
          <a:p>
            <a:pPr algn="l" marL="604519" indent="-302260" lvl="1">
              <a:lnSpc>
                <a:spcPts val="3863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new data is predicted and 4 candidates are hired and 6 candidates are not hired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15404" y="5471823"/>
            <a:ext cx="8457192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85"/>
              </a:lnSpc>
              <a:spcBef>
                <a:spcPct val="0"/>
              </a:spcBef>
            </a:pPr>
            <a:r>
              <a:rPr lang="en-US" b="true" sz="6488">
                <a:solidFill>
                  <a:srgbClr val="241E1B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Thank you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1823422" y="7887732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8" y="0"/>
                </a:lnTo>
                <a:lnTo>
                  <a:pt x="6452848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3367400" y="-279819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704179" y="3969167"/>
            <a:ext cx="879643" cy="1273167"/>
          </a:xfrm>
          <a:custGeom>
            <a:avLst/>
            <a:gdLst/>
            <a:ahLst/>
            <a:cxnLst/>
            <a:rect r="r" b="b" t="t" l="l"/>
            <a:pathLst>
              <a:path h="1273167" w="879643">
                <a:moveTo>
                  <a:pt x="0" y="0"/>
                </a:moveTo>
                <a:lnTo>
                  <a:pt x="879642" y="0"/>
                </a:lnTo>
                <a:lnTo>
                  <a:pt x="879642" y="1273168"/>
                </a:lnTo>
                <a:lnTo>
                  <a:pt x="0" y="12731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843490" y="1393895"/>
            <a:ext cx="8192276" cy="11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9"/>
              </a:lnSpc>
            </a:pPr>
            <a:r>
              <a:rPr lang="en-US" b="true" sz="69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Objective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370645" y="2509560"/>
            <a:ext cx="10051511" cy="6086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99"/>
              </a:lnSpc>
            </a:pPr>
          </a:p>
          <a:p>
            <a:pPr algn="l" marL="647697" indent="-323848" lvl="1">
              <a:lnSpc>
                <a:spcPts val="5399"/>
              </a:lnSpc>
              <a:buAutoNum type="arabicPeriod" startAt="1"/>
            </a:pPr>
            <a:r>
              <a:rPr lang="en-US" sz="2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Assess how feature variables influence hiring decisions by analyzing their relationships with the target variable using Chi-Square tests, T-Tests, and ANOVA.</a:t>
            </a:r>
          </a:p>
          <a:p>
            <a:pPr algn="l" marL="647697" indent="-323848" lvl="1">
              <a:lnSpc>
                <a:spcPts val="5399"/>
              </a:lnSpc>
              <a:buAutoNum type="arabicPeriod" startAt="1"/>
            </a:pPr>
            <a:r>
              <a:rPr lang="en-US" sz="2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Identify the most influential features impacting hiring decisions using feature importance analysis.</a:t>
            </a:r>
          </a:p>
          <a:p>
            <a:pPr algn="l" marL="647697" indent="-323848" lvl="1">
              <a:lnSpc>
                <a:spcPts val="5399"/>
              </a:lnSpc>
              <a:buAutoNum type="arabicPeriod" startAt="1"/>
            </a:pPr>
            <a:r>
              <a:rPr lang="en-US" sz="2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 machine learning models to predict hiring decisions.</a:t>
            </a:r>
          </a:p>
          <a:p>
            <a:pPr algn="l">
              <a:lnSpc>
                <a:spcPts val="5399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-5546209" y="-220132"/>
            <a:ext cx="12387786" cy="10727265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4987" t="0" r="-14987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05605" y="298783"/>
            <a:ext cx="17676791" cy="9689434"/>
          </a:xfrm>
          <a:prstGeom prst="rect">
            <a:avLst/>
          </a:prstGeom>
          <a:solidFill>
            <a:srgbClr val="D2D1D9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6017973"/>
            <a:ext cx="16543886" cy="1595874"/>
          </a:xfrm>
          <a:custGeom>
            <a:avLst/>
            <a:gdLst/>
            <a:ahLst/>
            <a:cxnLst/>
            <a:rect r="r" b="b" t="t" l="l"/>
            <a:pathLst>
              <a:path h="1595874" w="16543886">
                <a:moveTo>
                  <a:pt x="0" y="0"/>
                </a:moveTo>
                <a:lnTo>
                  <a:pt x="16543886" y="0"/>
                </a:lnTo>
                <a:lnTo>
                  <a:pt x="16543886" y="1595874"/>
                </a:lnTo>
                <a:lnTo>
                  <a:pt x="0" y="1595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2" t="-3531" r="-1002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01995" y="3028544"/>
            <a:ext cx="6382226" cy="526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4518" indent="-302259" lvl="1">
              <a:lnSpc>
                <a:spcPts val="3863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dataset was sourced from Kaggle.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63145" y="4184650"/>
            <a:ext cx="6539671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Sample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999" y="1344881"/>
            <a:ext cx="7669222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Source of the data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99564" y="3952875"/>
            <a:ext cx="5248629" cy="224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 Survey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614482" y="2185987"/>
            <a:ext cx="9254042" cy="580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8" indent="-323849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Numerous studies have demonstrated the impact of data-driven approaches on improving recruitment outcomes.</a:t>
            </a:r>
          </a:p>
          <a:p>
            <a:pPr algn="l" marL="647698" indent="-323849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 has shown that predictive models can significantly enhance the efficiency of hiring processes by identifying top candidates early.</a:t>
            </a:r>
          </a:p>
          <a:p>
            <a:pPr algn="l" marL="647698" indent="-323849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gap in existing literature is the integration of diverse candidate metrics into a single predictive model.</a:t>
            </a:r>
          </a:p>
          <a:p>
            <a:pPr algn="l" marL="647698" indent="-323849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study aims to bridge that gap by using a comprehensive dataset to model hiring decisions.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351" y="0"/>
            <a:ext cx="18323351" cy="10287000"/>
          </a:xfrm>
          <a:custGeom>
            <a:avLst/>
            <a:gdLst/>
            <a:ahLst/>
            <a:cxnLst/>
            <a:rect r="r" b="b" t="t" l="l"/>
            <a:pathLst>
              <a:path h="10287000" w="18323351">
                <a:moveTo>
                  <a:pt x="0" y="0"/>
                </a:moveTo>
                <a:lnTo>
                  <a:pt x="18323351" y="0"/>
                </a:lnTo>
                <a:lnTo>
                  <a:pt x="183233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8093" y="578644"/>
            <a:ext cx="17259306" cy="9129713"/>
          </a:xfrm>
          <a:custGeom>
            <a:avLst/>
            <a:gdLst/>
            <a:ahLst/>
            <a:cxnLst/>
            <a:rect r="r" b="b" t="t" l="l"/>
            <a:pathLst>
              <a:path h="9129713" w="17259306">
                <a:moveTo>
                  <a:pt x="0" y="0"/>
                </a:moveTo>
                <a:lnTo>
                  <a:pt x="17259306" y="0"/>
                </a:lnTo>
                <a:lnTo>
                  <a:pt x="17259306" y="9129712"/>
                </a:lnTo>
                <a:lnTo>
                  <a:pt x="0" y="9129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169" r="0" b="-3169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24506" y="2489835"/>
            <a:ext cx="9685886" cy="6955556"/>
          </a:xfrm>
          <a:custGeom>
            <a:avLst/>
            <a:gdLst/>
            <a:ahLst/>
            <a:cxnLst/>
            <a:rect r="r" b="b" t="t" l="l"/>
            <a:pathLst>
              <a:path h="6955556" w="9685886">
                <a:moveTo>
                  <a:pt x="0" y="0"/>
                </a:moveTo>
                <a:lnTo>
                  <a:pt x="9685886" y="0"/>
                </a:lnTo>
                <a:lnTo>
                  <a:pt x="9685886" y="6955556"/>
                </a:lnTo>
                <a:lnTo>
                  <a:pt x="0" y="6955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02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791216"/>
            <a:ext cx="7102623" cy="1438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500"/>
              </a:lnSpc>
            </a:pPr>
            <a:r>
              <a:rPr lang="en-US" sz="75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 Cleaning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DAGNvmoPApw</dc:identifier>
  <dcterms:modified xsi:type="dcterms:W3CDTF">2011-08-01T06:04:30Z</dcterms:modified>
  <cp:revision>1</cp:revision>
  <dc:title>predictive modeling and feature analysis for effective recruitment</dc:title>
</cp:coreProperties>
</file>